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0.jpg" ContentType="image/png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12"/>
  </p:notesMasterIdLst>
  <p:sldIdLst>
    <p:sldId id="449" r:id="rId3"/>
    <p:sldId id="468" r:id="rId4"/>
    <p:sldId id="484" r:id="rId5"/>
    <p:sldId id="453" r:id="rId6"/>
    <p:sldId id="483" r:id="rId7"/>
    <p:sldId id="452" r:id="rId8"/>
    <p:sldId id="470" r:id="rId9"/>
    <p:sldId id="450" r:id="rId10"/>
    <p:sldId id="45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E70"/>
    <a:srgbClr val="49628A"/>
    <a:srgbClr val="2878AE"/>
    <a:srgbClr val="9E221D"/>
    <a:srgbClr val="2F6CA4"/>
    <a:srgbClr val="AFBBCA"/>
    <a:srgbClr val="990000"/>
    <a:srgbClr val="E6E6E6"/>
    <a:srgbClr val="B9212C"/>
    <a:srgbClr val="983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1" autoAdjust="0"/>
    <p:restoredTop sz="65253" autoAdjust="0"/>
  </p:normalViewPr>
  <p:slideViewPr>
    <p:cSldViewPr snapToGrid="0">
      <p:cViewPr varScale="1">
        <p:scale>
          <a:sx n="55" d="100"/>
          <a:sy n="55" d="100"/>
        </p:scale>
        <p:origin x="130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DDA0E-25F0-45BC-844C-DA5123517C8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49333-7F2F-4853-AE4B-5F85F968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8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49333-7F2F-4853-AE4B-5F85F968C3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47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c1bcba8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c1bcba8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960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c1bcba8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c1bcba8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9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c1bcba8c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bc1bcba8c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12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c1bcba8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c1bcba8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769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c1bcba8c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c1bcba8c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336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c1bcba8c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bc1bcba8c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78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c1bcba8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c1bcba8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07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9D8F79-84F1-4144-BD5F-F2FACFDB01E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746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523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77" lvl="0" indent="-34288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4" lvl="1" indent="-31748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31" lvl="2" indent="-317484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063" lvl="5" indent="-317484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417" lvl="7" indent="-31748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594" lvl="8" indent="-317484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69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1870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9908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0228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1266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6438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4418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3650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2589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795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4397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BCA3-E7F6-584C-B454-6482AAE56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BEFA4-8447-7645-B520-EBD47C418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E63B2-F90B-AE4D-A6BF-29465CFC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90A89-3C13-F345-A98C-88E09677E68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C60BC-6699-F849-93CF-B9F89405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2A051-B99A-914F-9CB0-62693AA8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09B0-79D1-B249-88D9-5742EE2F9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37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77" lvl="0" indent="-34288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4" lvl="1" indent="-31748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31" lvl="2" indent="-31748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063" lvl="5" indent="-31748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417" lvl="7" indent="-31748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594" lvl="8" indent="-31748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979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77" lvl="0" indent="-31748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1"/>
            </a:lvl1pPr>
            <a:lvl2pPr marL="914354" lvl="1" indent="-3047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1" lvl="2" indent="-3047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3" lvl="5" indent="-3047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7" lvl="7" indent="-3047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4" lvl="8" indent="-3047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77" lvl="0" indent="-31748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1"/>
            </a:lvl1pPr>
            <a:lvl2pPr marL="914354" lvl="1" indent="-3047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1" lvl="2" indent="-3047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3" lvl="5" indent="-3047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7" lvl="7" indent="-3047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4" lvl="8" indent="-3047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908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138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77" lvl="0" indent="-3047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54" lvl="1" indent="-3047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1" lvl="2" indent="-3047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3" lvl="5" indent="-3047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7" lvl="7" indent="-3047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4" lvl="8" indent="-3047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607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262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1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77" lvl="0" indent="-34288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4" lvl="1" indent="-31748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31" lvl="2" indent="-31748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063" lvl="5" indent="-31748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417" lvl="7" indent="-31748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594" lvl="8" indent="-31748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0065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77" lvl="0" indent="-2285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970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1">
                <a:solidFill>
                  <a:schemeClr val="dk2"/>
                </a:solidFill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86843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0786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17.sv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33F91D-7CAC-3646-92E3-7379B9AF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58160" cy="6895215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AC0ABB36-7D07-58A1-219D-6AF715261BD4}"/>
              </a:ext>
            </a:extLst>
          </p:cNvPr>
          <p:cNvSpPr txBox="1">
            <a:spLocks/>
          </p:cNvSpPr>
          <p:nvPr/>
        </p:nvSpPr>
        <p:spPr>
          <a:xfrm>
            <a:off x="7147560" y="5303520"/>
            <a:ext cx="5044440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1219170">
              <a:buClr>
                <a:srgbClr val="000000"/>
              </a:buClr>
            </a:pPr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Supporting Military </a:t>
            </a:r>
          </a:p>
          <a:p>
            <a:pPr algn="l" defTabSz="1219170">
              <a:buClr>
                <a:srgbClr val="000000"/>
              </a:buClr>
            </a:pPr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Members in Iowa​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kern="0" dirty="0">
              <a:solidFill>
                <a:schemeClr val="bg1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198656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90000"/>
          </a:scheme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41DDEB-3E3E-A569-349E-42742B423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595" y="1755922"/>
            <a:ext cx="4430597" cy="3408663"/>
          </a:xfrm>
          <a:prstGeom prst="rect">
            <a:avLst/>
          </a:prstGeom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12808" y="1616222"/>
            <a:ext cx="7088137" cy="3615396"/>
          </a:xfrm>
          <a:prstGeom prst="rect">
            <a:avLst/>
          </a:prstGeom>
          <a:solidFill>
            <a:srgbClr val="9E221D"/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600" dirty="0">
                <a:solidFill>
                  <a:schemeClr val="bg1"/>
                </a:solidFill>
              </a:rPr>
              <a:t>HBI is a program which connects veterans, transitioning service members, and their spouses with the resources and services that meet their specific needs in the State of Iowa.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4467" y="-26433"/>
            <a:ext cx="12192000" cy="1012000"/>
          </a:xfrm>
          <a:prstGeom prst="rect">
            <a:avLst/>
          </a:prstGeom>
          <a:solidFill>
            <a:srgbClr val="2F6CA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891167"/>
            <a:ext cx="12192000" cy="399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0" y="1087167"/>
            <a:ext cx="12192000" cy="291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4637" y="5690062"/>
            <a:ext cx="2145582" cy="94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6777" y="5518563"/>
            <a:ext cx="2899040" cy="11047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F56CB9E6-104E-D8BC-D178-07C8E223AAA5}"/>
              </a:ext>
            </a:extLst>
          </p:cNvPr>
          <p:cNvSpPr txBox="1">
            <a:spLocks/>
          </p:cNvSpPr>
          <p:nvPr/>
        </p:nvSpPr>
        <p:spPr>
          <a:xfrm>
            <a:off x="1144736" y="-45720"/>
            <a:ext cx="9845040" cy="1661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en" sz="4800" kern="0" dirty="0">
                <a:solidFill>
                  <a:schemeClr val="bg1"/>
                </a:solidFill>
              </a:rPr>
              <a:t>What is Home Base Iowa (HBI)?</a:t>
            </a:r>
            <a:br>
              <a:rPr lang="en" sz="4800" kern="0" dirty="0">
                <a:solidFill>
                  <a:schemeClr val="bg1"/>
                </a:solidFill>
              </a:rPr>
            </a:br>
            <a:endParaRPr lang="en-US" sz="4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7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4467" y="-26433"/>
            <a:ext cx="12192000" cy="1012000"/>
          </a:xfrm>
          <a:prstGeom prst="rect">
            <a:avLst/>
          </a:prstGeom>
          <a:solidFill>
            <a:srgbClr val="2F6CA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891167"/>
            <a:ext cx="12192000" cy="399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0" y="1087167"/>
            <a:ext cx="12192000" cy="291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F56CB9E6-104E-D8BC-D178-07C8E223AAA5}"/>
              </a:ext>
            </a:extLst>
          </p:cNvPr>
          <p:cNvSpPr txBox="1">
            <a:spLocks/>
          </p:cNvSpPr>
          <p:nvPr/>
        </p:nvSpPr>
        <p:spPr>
          <a:xfrm>
            <a:off x="1349017" y="-64163"/>
            <a:ext cx="9312498" cy="93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en" sz="3600" kern="0" dirty="0">
                <a:solidFill>
                  <a:schemeClr val="bg1"/>
                </a:solidFill>
              </a:rPr>
              <a:t>Home Base Iowa (HBI)</a:t>
            </a:r>
            <a:endParaRPr lang="en-US" sz="4800" kern="0" dirty="0">
              <a:solidFill>
                <a:schemeClr val="bg1"/>
              </a:solidFill>
            </a:endParaRPr>
          </a:p>
        </p:txBody>
      </p:sp>
      <p:pic>
        <p:nvPicPr>
          <p:cNvPr id="3" name="Google Shape;58;p13">
            <a:extLst>
              <a:ext uri="{FF2B5EF4-FFF2-40B4-BE49-F238E27FC236}">
                <a16:creationId xmlns:a16="http://schemas.microsoft.com/office/drawing/2014/main" id="{AD6D3C1D-97AB-0D76-D8FD-ECB7FAE8AD4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0337" y="5770833"/>
            <a:ext cx="2145582" cy="9459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4D9F7579-C493-0F88-0EBC-41617BC5157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1196" y="1457793"/>
            <a:ext cx="7088137" cy="787940"/>
          </a:xfrm>
          <a:prstGeom prst="rect">
            <a:avLst/>
          </a:prstGeom>
          <a:solidFill>
            <a:srgbClr val="9E221D"/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Workforce Solutions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96556-4C8E-CD38-BC90-D1EA7F8CC0A2}"/>
              </a:ext>
            </a:extLst>
          </p:cNvPr>
          <p:cNvSpPr txBox="1"/>
          <p:nvPr/>
        </p:nvSpPr>
        <p:spPr>
          <a:xfrm>
            <a:off x="903839" y="3284210"/>
            <a:ext cx="263270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/>
              <a:t>Career Planners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AAD0F-388B-23E3-627A-79228D2E4C01}"/>
              </a:ext>
            </a:extLst>
          </p:cNvPr>
          <p:cNvSpPr/>
          <p:nvPr/>
        </p:nvSpPr>
        <p:spPr>
          <a:xfrm>
            <a:off x="320666" y="2361942"/>
            <a:ext cx="115506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Making Iowa a top choice for current and former service members to call home. </a:t>
            </a:r>
          </a:p>
        </p:txBody>
      </p:sp>
      <p:sp>
        <p:nvSpPr>
          <p:cNvPr id="5" name="Google Shape;57;p13">
            <a:extLst>
              <a:ext uri="{FF2B5EF4-FFF2-40B4-BE49-F238E27FC236}">
                <a16:creationId xmlns:a16="http://schemas.microsoft.com/office/drawing/2014/main" id="{A165DA50-AF15-8A05-2A1D-1DC64EFEFDAC}"/>
              </a:ext>
            </a:extLst>
          </p:cNvPr>
          <p:cNvSpPr/>
          <p:nvPr/>
        </p:nvSpPr>
        <p:spPr>
          <a:xfrm>
            <a:off x="0" y="2916008"/>
            <a:ext cx="12192000" cy="4571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6E645A-EE4C-0C91-96BA-FB6421EFA14D}"/>
              </a:ext>
            </a:extLst>
          </p:cNvPr>
          <p:cNvSpPr txBox="1"/>
          <p:nvPr/>
        </p:nvSpPr>
        <p:spPr>
          <a:xfrm>
            <a:off x="562843" y="4034773"/>
            <a:ext cx="3314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Career Exploration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Resume review/creation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Interview Training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Connect clients to open positions (HBI Employers)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4B537-8769-885C-1CBB-B85653CFE944}"/>
              </a:ext>
            </a:extLst>
          </p:cNvPr>
          <p:cNvSpPr txBox="1"/>
          <p:nvPr/>
        </p:nvSpPr>
        <p:spPr>
          <a:xfrm>
            <a:off x="8830337" y="3277429"/>
            <a:ext cx="164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Employers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F6BC5C-E0A6-10E6-5328-AD3B5C239CE0}"/>
              </a:ext>
            </a:extLst>
          </p:cNvPr>
          <p:cNvSpPr txBox="1"/>
          <p:nvPr/>
        </p:nvSpPr>
        <p:spPr>
          <a:xfrm>
            <a:off x="7532210" y="3892916"/>
            <a:ext cx="4491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Iowa Employers dedicated to hiring Veterans, Service Members and their spouses</a:t>
            </a:r>
          </a:p>
          <a:p>
            <a:pPr marL="342900" indent="-342900">
              <a:buAutoNum type="arabicPeriod"/>
            </a:pPr>
            <a:r>
              <a:rPr lang="en-US" dirty="0"/>
              <a:t>First notice of  job opening (LVERs)</a:t>
            </a:r>
          </a:p>
          <a:p>
            <a:pPr marL="342900" indent="-342900">
              <a:buAutoNum type="arabicPeriod"/>
            </a:pPr>
            <a:r>
              <a:rPr lang="en-US" dirty="0"/>
              <a:t>Educated on hiring and retaining current and former service members</a:t>
            </a:r>
          </a:p>
        </p:txBody>
      </p:sp>
      <p:pic>
        <p:nvPicPr>
          <p:cNvPr id="16" name="Picture 15" descr="A close-up of a person in military uniform shaking hands&#10;&#10;Description automatically generated">
            <a:extLst>
              <a:ext uri="{FF2B5EF4-FFF2-40B4-BE49-F238E27FC236}">
                <a16:creationId xmlns:a16="http://schemas.microsoft.com/office/drawing/2014/main" id="{1CFACB9B-49E6-F177-FAF7-34B8E4153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81" y="3429000"/>
            <a:ext cx="3314700" cy="2250682"/>
          </a:xfrm>
          <a:prstGeom prst="rect">
            <a:avLst/>
          </a:prstGeom>
        </p:spPr>
      </p:pic>
      <p:pic>
        <p:nvPicPr>
          <p:cNvPr id="17" name="Google Shape;59;p13">
            <a:extLst>
              <a:ext uri="{FF2B5EF4-FFF2-40B4-BE49-F238E27FC236}">
                <a16:creationId xmlns:a16="http://schemas.microsoft.com/office/drawing/2014/main" id="{3092EF35-5944-437F-7EDC-D2578E84715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673" y="5770833"/>
            <a:ext cx="2765875" cy="945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2018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 rot="5400000">
            <a:off x="-2632358" y="3271207"/>
            <a:ext cx="6855600" cy="31805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/>
          <p:nvPr/>
        </p:nvSpPr>
        <p:spPr>
          <a:xfrm rot="-5400000">
            <a:off x="-3134800" y="3134733"/>
            <a:ext cx="6855600" cy="586000"/>
          </a:xfrm>
          <a:prstGeom prst="rect">
            <a:avLst/>
          </a:prstGeom>
          <a:solidFill>
            <a:srgbClr val="2F6CA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15"/>
          <p:cNvSpPr/>
          <p:nvPr/>
        </p:nvSpPr>
        <p:spPr>
          <a:xfrm rot="-5400000">
            <a:off x="-2855000" y="3349033"/>
            <a:ext cx="6855600" cy="1624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2565AF9-3CC1-554E-9217-8DC867FF0B80}"/>
              </a:ext>
            </a:extLst>
          </p:cNvPr>
          <p:cNvSpPr txBox="1">
            <a:spLocks/>
          </p:cNvSpPr>
          <p:nvPr/>
        </p:nvSpPr>
        <p:spPr>
          <a:xfrm>
            <a:off x="1145601" y="1508681"/>
            <a:ext cx="10728348" cy="3975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  <a:buClr>
                <a:srgbClr val="000000"/>
              </a:buClr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/>
                <a:sym typeface="Arial"/>
              </a:rPr>
              <a:t>Job search tools and resources</a:t>
            </a:r>
          </a:p>
          <a:p>
            <a:pPr defTabSz="1219170">
              <a:spcBef>
                <a:spcPts val="1333"/>
              </a:spcBef>
              <a:buClr>
                <a:srgbClr val="000000"/>
              </a:buClr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/>
                <a:sym typeface="Arial"/>
              </a:rPr>
              <a:t>Job placement services</a:t>
            </a:r>
          </a:p>
          <a:p>
            <a:pPr defTabSz="1219170">
              <a:spcBef>
                <a:spcPts val="1333"/>
              </a:spcBef>
              <a:buClr>
                <a:srgbClr val="000000"/>
              </a:buClr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/>
                <a:sym typeface="Arial"/>
              </a:rPr>
              <a:t>Current labor market reviews</a:t>
            </a:r>
          </a:p>
          <a:p>
            <a:pPr defTabSz="1219170">
              <a:spcBef>
                <a:spcPts val="1333"/>
              </a:spcBef>
              <a:buClr>
                <a:srgbClr val="000000"/>
              </a:buClr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/>
                <a:sym typeface="Arial"/>
              </a:rPr>
              <a:t>Job readiness programs and training opportunities</a:t>
            </a:r>
          </a:p>
          <a:p>
            <a:pPr marL="0" indent="0" defTabSz="1219170">
              <a:spcBef>
                <a:spcPts val="1333"/>
              </a:spcBef>
              <a:buClr>
                <a:srgbClr val="000000"/>
              </a:buClr>
              <a:buNone/>
            </a:pPr>
            <a:endParaRPr lang="en-US" sz="3200" dirty="0">
              <a:latin typeface="Arial"/>
              <a:sym typeface="Arial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BD74AE0D-4CCD-E049-A692-4D65D82E2899}"/>
              </a:ext>
            </a:extLst>
          </p:cNvPr>
          <p:cNvSpPr txBox="1">
            <a:spLocks/>
          </p:cNvSpPr>
          <p:nvPr/>
        </p:nvSpPr>
        <p:spPr>
          <a:xfrm>
            <a:off x="1348688" y="-262846"/>
            <a:ext cx="10322173" cy="225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1219170">
              <a:buClr>
                <a:srgbClr val="000000"/>
              </a:buClr>
            </a:pPr>
            <a:r>
              <a:rPr lang="en-US" sz="5600" dirty="0">
                <a:latin typeface="+mj-lt"/>
              </a:rPr>
              <a:t>Employment Benefits</a:t>
            </a:r>
            <a:br>
              <a:rPr lang="en-US" dirty="0"/>
            </a:br>
            <a:endParaRPr lang="en-US" sz="4800" kern="0" dirty="0">
              <a:solidFill>
                <a:srgbClr val="000000"/>
              </a:solidFill>
              <a:latin typeface="Rockwell"/>
            </a:endParaRPr>
          </a:p>
        </p:txBody>
      </p:sp>
      <p:pic>
        <p:nvPicPr>
          <p:cNvPr id="6" name="Picture 5" descr="A picture containing floor, standing, group&#10;&#10;Description automatically generated">
            <a:extLst>
              <a:ext uri="{FF2B5EF4-FFF2-40B4-BE49-F238E27FC236}">
                <a16:creationId xmlns:a16="http://schemas.microsoft.com/office/drawing/2014/main" id="{F322DD45-8C45-78AE-064E-E9DA600C63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" r="18" b="28421"/>
          <a:stretch/>
        </p:blipFill>
        <p:spPr>
          <a:xfrm>
            <a:off x="954468" y="4286250"/>
            <a:ext cx="11237532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77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4467" y="-26433"/>
            <a:ext cx="12192000" cy="1012000"/>
          </a:xfrm>
          <a:prstGeom prst="rect">
            <a:avLst/>
          </a:prstGeom>
          <a:solidFill>
            <a:srgbClr val="2F6CA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891167"/>
            <a:ext cx="12192000" cy="399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0" y="1087167"/>
            <a:ext cx="12192000" cy="291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F56CB9E6-104E-D8BC-D178-07C8E223AAA5}"/>
              </a:ext>
            </a:extLst>
          </p:cNvPr>
          <p:cNvSpPr txBox="1">
            <a:spLocks/>
          </p:cNvSpPr>
          <p:nvPr/>
        </p:nvSpPr>
        <p:spPr>
          <a:xfrm>
            <a:off x="1349017" y="-64163"/>
            <a:ext cx="9312498" cy="93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en" sz="3600" kern="0" dirty="0">
                <a:solidFill>
                  <a:schemeClr val="bg1"/>
                </a:solidFill>
              </a:rPr>
              <a:t>Home Base Iowa (HBI)</a:t>
            </a:r>
            <a:endParaRPr lang="en-US" sz="4800" kern="0" dirty="0">
              <a:solidFill>
                <a:schemeClr val="bg1"/>
              </a:solidFill>
            </a:endParaRPr>
          </a:p>
        </p:txBody>
      </p:sp>
      <p:pic>
        <p:nvPicPr>
          <p:cNvPr id="3" name="Google Shape;58;p13">
            <a:extLst>
              <a:ext uri="{FF2B5EF4-FFF2-40B4-BE49-F238E27FC236}">
                <a16:creationId xmlns:a16="http://schemas.microsoft.com/office/drawing/2014/main" id="{AD6D3C1D-97AB-0D76-D8FD-ECB7FAE8AD4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5752" y="5770833"/>
            <a:ext cx="2145582" cy="9459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4D9F7579-C493-0F88-0EBC-41617BC5157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1196" y="1457793"/>
            <a:ext cx="7088137" cy="787940"/>
          </a:xfrm>
          <a:prstGeom prst="rect">
            <a:avLst/>
          </a:prstGeom>
          <a:solidFill>
            <a:srgbClr val="9E221D"/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Growth &amp; Recruitment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96556-4C8E-CD38-BC90-D1EA7F8CC0A2}"/>
              </a:ext>
            </a:extLst>
          </p:cNvPr>
          <p:cNvSpPr txBox="1"/>
          <p:nvPr/>
        </p:nvSpPr>
        <p:spPr>
          <a:xfrm>
            <a:off x="6648450" y="3178370"/>
            <a:ext cx="4387303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Career Fairs: In-State/Out-of-State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Community Incentive Program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130+ Communities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Statewide Incentives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Targeted Marketing Campaigns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AAD0F-388B-23E3-627A-79228D2E4C01}"/>
              </a:ext>
            </a:extLst>
          </p:cNvPr>
          <p:cNvSpPr/>
          <p:nvPr/>
        </p:nvSpPr>
        <p:spPr>
          <a:xfrm>
            <a:off x="320666" y="2361468"/>
            <a:ext cx="115506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Making Iowa a top choice for current and former service members to call home. </a:t>
            </a:r>
          </a:p>
        </p:txBody>
      </p:sp>
      <p:pic>
        <p:nvPicPr>
          <p:cNvPr id="15" name="Picture 14" descr="A soldier writing on a clipboard&#10;&#10;Description automatically generated">
            <a:extLst>
              <a:ext uri="{FF2B5EF4-FFF2-40B4-BE49-F238E27FC236}">
                <a16:creationId xmlns:a16="http://schemas.microsoft.com/office/drawing/2014/main" id="{470B0F95-62E2-CDBD-BC80-7F1B6FB96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32" y="3143937"/>
            <a:ext cx="5820368" cy="3047313"/>
          </a:xfrm>
          <a:prstGeom prst="rect">
            <a:avLst/>
          </a:prstGeom>
        </p:spPr>
      </p:pic>
      <p:pic>
        <p:nvPicPr>
          <p:cNvPr id="16" name="Google Shape;59;p13">
            <a:extLst>
              <a:ext uri="{FF2B5EF4-FFF2-40B4-BE49-F238E27FC236}">
                <a16:creationId xmlns:a16="http://schemas.microsoft.com/office/drawing/2014/main" id="{43BDC859-73CD-7B7F-43F5-5A33550C82E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0293" y="5770831"/>
            <a:ext cx="2665157" cy="945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11354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people sitting at a table outside&#10;&#10;Description automatically generated with medium confidence">
            <a:extLst>
              <a:ext uri="{FF2B5EF4-FFF2-40B4-BE49-F238E27FC236}">
                <a16:creationId xmlns:a16="http://schemas.microsoft.com/office/drawing/2014/main" id="{8377D41A-F541-F4E6-E63C-9D89A67CC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" r="5438" b="32839"/>
          <a:stretch/>
        </p:blipFill>
        <p:spPr>
          <a:xfrm>
            <a:off x="879602" y="1105468"/>
            <a:ext cx="11312266" cy="5343433"/>
          </a:xfrm>
          <a:prstGeom prst="rect">
            <a:avLst/>
          </a:prstGeom>
        </p:spPr>
      </p:pic>
      <p:sp>
        <p:nvSpPr>
          <p:cNvPr id="64" name="Google Shape;64;p14"/>
          <p:cNvSpPr/>
          <p:nvPr/>
        </p:nvSpPr>
        <p:spPr>
          <a:xfrm rot="-5400000">
            <a:off x="-3112733" y="3055333"/>
            <a:ext cx="6855600" cy="744800"/>
          </a:xfrm>
          <a:prstGeom prst="rect">
            <a:avLst/>
          </a:prstGeom>
          <a:solidFill>
            <a:srgbClr val="2F6CA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 rot="-5400000">
            <a:off x="-2691400" y="3287033"/>
            <a:ext cx="6855600" cy="2864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-57333" y="6451466"/>
            <a:ext cx="12249200" cy="40406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01371B26-CD8E-69FE-7DF3-AFF96073DFDE}"/>
              </a:ext>
            </a:extLst>
          </p:cNvPr>
          <p:cNvSpPr txBox="1">
            <a:spLocks/>
          </p:cNvSpPr>
          <p:nvPr/>
        </p:nvSpPr>
        <p:spPr>
          <a:xfrm>
            <a:off x="1145601" y="-530621"/>
            <a:ext cx="12798298" cy="225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1219170">
              <a:buClr>
                <a:srgbClr val="000000"/>
              </a:buClr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Educational Pathways Through CHAMPS</a:t>
            </a:r>
            <a:br>
              <a:rPr lang="en-US" sz="4400" dirty="0"/>
            </a:br>
            <a:endParaRPr lang="en-US" sz="4400" kern="0" dirty="0">
              <a:solidFill>
                <a:srgbClr val="000000"/>
              </a:solidFill>
              <a:latin typeface="Rockwel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69812-C271-43A4-55EB-7FF8AC3EF85C}"/>
              </a:ext>
            </a:extLst>
          </p:cNvPr>
          <p:cNvSpPr txBox="1">
            <a:spLocks/>
          </p:cNvSpPr>
          <p:nvPr/>
        </p:nvSpPr>
        <p:spPr>
          <a:xfrm>
            <a:off x="1145601" y="1600199"/>
            <a:ext cx="6626799" cy="1776047"/>
          </a:xfrm>
          <a:prstGeom prst="rect">
            <a:avLst/>
          </a:prstGeom>
          <a:solidFill>
            <a:srgbClr val="9E221D">
              <a:alpha val="86000"/>
            </a:srgb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  <a:buClr>
                <a:srgbClr val="000000"/>
              </a:buClr>
            </a:pPr>
            <a:r>
              <a:rPr lang="en-US" sz="3200" dirty="0">
                <a:solidFill>
                  <a:schemeClr val="bg1"/>
                </a:solidFill>
                <a:latin typeface="Arial"/>
                <a:sym typeface="Arial"/>
              </a:rPr>
              <a:t>On-campus veteran resources</a:t>
            </a:r>
          </a:p>
          <a:p>
            <a:pPr defTabSz="1219170">
              <a:spcBef>
                <a:spcPts val="1333"/>
              </a:spcBef>
              <a:buClr>
                <a:srgbClr val="000000"/>
              </a:buClr>
            </a:pPr>
            <a:r>
              <a:rPr lang="en-US" sz="3200" dirty="0">
                <a:solidFill>
                  <a:schemeClr val="bg1"/>
                </a:solidFill>
                <a:latin typeface="Arial"/>
                <a:sym typeface="Arial"/>
              </a:rPr>
              <a:t>Military transitional considerations</a:t>
            </a:r>
          </a:p>
          <a:p>
            <a:pPr defTabSz="1219170">
              <a:spcBef>
                <a:spcPts val="1333"/>
              </a:spcBef>
              <a:buClr>
                <a:srgbClr val="000000"/>
              </a:buClr>
            </a:pPr>
            <a:r>
              <a:rPr lang="en-US" sz="3200" dirty="0">
                <a:solidFill>
                  <a:schemeClr val="bg1"/>
                </a:solidFill>
                <a:latin typeface="Arial"/>
                <a:sym typeface="Arial"/>
              </a:rPr>
              <a:t>Financial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101601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 rot="5400000">
            <a:off x="-2632358" y="3271207"/>
            <a:ext cx="6855600" cy="31805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/>
          <p:nvPr/>
        </p:nvSpPr>
        <p:spPr>
          <a:xfrm rot="-5400000">
            <a:off x="-3134800" y="3134733"/>
            <a:ext cx="6855600" cy="586000"/>
          </a:xfrm>
          <a:prstGeom prst="rect">
            <a:avLst/>
          </a:prstGeom>
          <a:solidFill>
            <a:srgbClr val="2F6CA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15"/>
          <p:cNvSpPr/>
          <p:nvPr/>
        </p:nvSpPr>
        <p:spPr>
          <a:xfrm rot="-5400000">
            <a:off x="-2855000" y="3349033"/>
            <a:ext cx="6855600" cy="1624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2565AF9-3CC1-554E-9217-8DC867FF0B80}"/>
              </a:ext>
            </a:extLst>
          </p:cNvPr>
          <p:cNvSpPr txBox="1">
            <a:spLocks/>
          </p:cNvSpPr>
          <p:nvPr/>
        </p:nvSpPr>
        <p:spPr>
          <a:xfrm>
            <a:off x="1145601" y="1533394"/>
            <a:ext cx="10728348" cy="3975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  <a:buClr>
                <a:srgbClr val="000000"/>
              </a:buClr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/>
                <a:sym typeface="Arial"/>
              </a:rPr>
              <a:t>State-wide incentives</a:t>
            </a:r>
          </a:p>
          <a:p>
            <a:pPr lvl="1" defTabSz="1219170">
              <a:spcBef>
                <a:spcPts val="1333"/>
              </a:spcBef>
              <a:buClr>
                <a:srgbClr val="000000"/>
              </a:buClr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/>
                <a:sym typeface="Arial"/>
              </a:rPr>
              <a:t>$5,000 home-buying grant, in-state tuition rates, and more</a:t>
            </a:r>
          </a:p>
          <a:p>
            <a:pPr defTabSz="1219170">
              <a:spcBef>
                <a:spcPts val="1333"/>
              </a:spcBef>
              <a:buClr>
                <a:srgbClr val="000000"/>
              </a:buClr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/>
                <a:sym typeface="Arial"/>
              </a:rPr>
              <a:t>City/County community incentives vary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/>
                <a:sym typeface="Arial"/>
              </a:rPr>
              <a:t> 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BD74AE0D-4CCD-E049-A692-4D65D82E2899}"/>
              </a:ext>
            </a:extLst>
          </p:cNvPr>
          <p:cNvSpPr txBox="1">
            <a:spLocks/>
          </p:cNvSpPr>
          <p:nvPr/>
        </p:nvSpPr>
        <p:spPr>
          <a:xfrm>
            <a:off x="1348689" y="330281"/>
            <a:ext cx="7090676" cy="142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1219170">
              <a:buClr>
                <a:srgbClr val="000000"/>
              </a:buClr>
            </a:pPr>
            <a:r>
              <a:rPr lang="en-US" sz="5600" dirty="0">
                <a:latin typeface="+mj-lt"/>
              </a:rPr>
              <a:t>Community Incentives</a:t>
            </a:r>
            <a:br>
              <a:rPr lang="en-US" dirty="0"/>
            </a:br>
            <a:endParaRPr lang="en-US" sz="4800" kern="0" dirty="0">
              <a:solidFill>
                <a:srgbClr val="000000"/>
              </a:solidFill>
              <a:latin typeface="Rockwell"/>
            </a:endParaRPr>
          </a:p>
        </p:txBody>
      </p:sp>
      <p:pic>
        <p:nvPicPr>
          <p:cNvPr id="3" name="Picture 2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280D4739-9FDD-C0B4-C578-6AD434090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11285" r="18" b="1174"/>
          <a:stretch/>
        </p:blipFill>
        <p:spPr>
          <a:xfrm>
            <a:off x="954469" y="3687031"/>
            <a:ext cx="11239500" cy="31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6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4C4B256D-E4C8-EC21-4423-2D5B8BBB70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" t="27537" r="36963" b="18799"/>
          <a:stretch/>
        </p:blipFill>
        <p:spPr>
          <a:xfrm>
            <a:off x="-76200" y="1045429"/>
            <a:ext cx="12283439" cy="58145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B2EDAD-FC47-D08B-0698-8BB1F250ADF8}"/>
              </a:ext>
            </a:extLst>
          </p:cNvPr>
          <p:cNvSpPr/>
          <p:nvPr/>
        </p:nvSpPr>
        <p:spPr>
          <a:xfrm>
            <a:off x="0" y="1378767"/>
            <a:ext cx="12222480" cy="5479233"/>
          </a:xfrm>
          <a:prstGeom prst="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10065" y="1754885"/>
            <a:ext cx="7389339" cy="3541811"/>
          </a:xfrm>
          <a:prstGeom prst="rect">
            <a:avLst/>
          </a:prstGeom>
          <a:solidFill>
            <a:srgbClr val="990000">
              <a:alpha val="62000"/>
            </a:srgbClr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600" dirty="0">
                <a:solidFill>
                  <a:schemeClr val="bg1"/>
                </a:solidFill>
              </a:rPr>
              <a:t>HBI is a statewide program that aims to connect veterans, transitioning service members, and their spouses with employment services, educational pathways, and community incentives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4467" y="-26433"/>
            <a:ext cx="12192000" cy="1012000"/>
          </a:xfrm>
          <a:prstGeom prst="rect">
            <a:avLst/>
          </a:prstGeom>
          <a:solidFill>
            <a:srgbClr val="2F6CA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891167"/>
            <a:ext cx="12192000" cy="399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0" y="1087167"/>
            <a:ext cx="12192000" cy="291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469" y="5709048"/>
            <a:ext cx="2145582" cy="94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4470" y="5540238"/>
            <a:ext cx="2899040" cy="11047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F56CB9E6-104E-D8BC-D178-07C8E223AAA5}"/>
              </a:ext>
            </a:extLst>
          </p:cNvPr>
          <p:cNvSpPr txBox="1">
            <a:spLocks/>
          </p:cNvSpPr>
          <p:nvPr/>
        </p:nvSpPr>
        <p:spPr>
          <a:xfrm>
            <a:off x="1144736" y="-45720"/>
            <a:ext cx="9845040" cy="1661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en" sz="4800" kern="0" dirty="0">
                <a:solidFill>
                  <a:schemeClr val="bg1"/>
                </a:solidFill>
              </a:rPr>
              <a:t>Conclusion</a:t>
            </a:r>
            <a:br>
              <a:rPr lang="en" sz="4800" kern="0" dirty="0">
                <a:solidFill>
                  <a:schemeClr val="bg1"/>
                </a:solidFill>
              </a:rPr>
            </a:br>
            <a:endParaRPr lang="en-US" sz="4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14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49947" y="5793"/>
            <a:ext cx="6292105" cy="1415742"/>
          </a:xfr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rgbClr val="1A4E70"/>
                </a:solidFill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90009" y="3650197"/>
            <a:ext cx="2071793" cy="595004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2878AE"/>
                </a:solidFill>
                <a:cs typeface="Arial" panose="020B0604020202020204" pitchFamily="34" charset="0"/>
              </a:rPr>
              <a:t>HBI@iowa.gov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6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700"/>
                    </a14:imgEffect>
                    <a14:imgEffect>
                      <a14:saturation sat="30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10" y="3640103"/>
            <a:ext cx="508867" cy="508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49AA6E-45EC-3C4E-B049-377A4083986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6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7710" y="4499828"/>
            <a:ext cx="508867" cy="508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8C4411-0827-9247-A0DB-DF107C938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509" y="4808235"/>
            <a:ext cx="798290" cy="400919"/>
          </a:xfrm>
          <a:prstGeom prst="rect">
            <a:avLst/>
          </a:prstGeom>
        </p:spPr>
      </p:pic>
      <p:sp>
        <p:nvSpPr>
          <p:cNvPr id="2" name="Google Shape;57;p13">
            <a:extLst>
              <a:ext uri="{FF2B5EF4-FFF2-40B4-BE49-F238E27FC236}">
                <a16:creationId xmlns:a16="http://schemas.microsoft.com/office/drawing/2014/main" id="{9C7BB7BF-12D3-A5F4-8FAB-F36FD8E03283}"/>
              </a:ext>
            </a:extLst>
          </p:cNvPr>
          <p:cNvSpPr/>
          <p:nvPr/>
        </p:nvSpPr>
        <p:spPr>
          <a:xfrm>
            <a:off x="0" y="1268693"/>
            <a:ext cx="12192000" cy="291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Graphic 7" descr="Email with solid fill">
            <a:extLst>
              <a:ext uri="{FF2B5EF4-FFF2-40B4-BE49-F238E27FC236}">
                <a16:creationId xmlns:a16="http://schemas.microsoft.com/office/drawing/2014/main" id="{CBFA7304-0915-04D4-7799-9B9AFEAC96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1657" y="3646865"/>
            <a:ext cx="514239" cy="514239"/>
          </a:xfrm>
          <a:prstGeom prst="rect">
            <a:avLst/>
          </a:prstGeom>
        </p:spPr>
      </p:pic>
      <p:pic>
        <p:nvPicPr>
          <p:cNvPr id="23" name="Graphic 22" descr="Receiver with solid fill">
            <a:extLst>
              <a:ext uri="{FF2B5EF4-FFF2-40B4-BE49-F238E27FC236}">
                <a16:creationId xmlns:a16="http://schemas.microsoft.com/office/drawing/2014/main" id="{8F08AD81-A50F-A5C5-940C-7E56C0B626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6535" y="2158492"/>
            <a:ext cx="514239" cy="514239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3A30D1-FF87-71EC-4801-D9662C45F666}"/>
              </a:ext>
            </a:extLst>
          </p:cNvPr>
          <p:cNvSpPr txBox="1">
            <a:spLocks/>
          </p:cNvSpPr>
          <p:nvPr/>
        </p:nvSpPr>
        <p:spPr>
          <a:xfrm>
            <a:off x="1127628" y="1946690"/>
            <a:ext cx="2234047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Harrison Swift</a:t>
            </a:r>
          </a:p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Program Manager</a:t>
            </a:r>
          </a:p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515-305-0786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6B2FC5A-E32C-E6B3-2D69-1455C7593EC6}"/>
              </a:ext>
            </a:extLst>
          </p:cNvPr>
          <p:cNvSpPr txBox="1">
            <a:spLocks/>
          </p:cNvSpPr>
          <p:nvPr/>
        </p:nvSpPr>
        <p:spPr>
          <a:xfrm>
            <a:off x="1551837" y="4665819"/>
            <a:ext cx="3090790" cy="595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spcAft>
                <a:spcPts val="800"/>
              </a:spcAft>
            </a:pPr>
            <a:r>
              <a:rPr lang="en-US" sz="2000" kern="0" dirty="0">
                <a:solidFill>
                  <a:srgbClr val="2878AE"/>
                </a:solidFill>
              </a:rPr>
              <a:t>www.</a:t>
            </a:r>
            <a:r>
              <a:rPr lang="en-US" sz="2000" dirty="0">
                <a:solidFill>
                  <a:srgbClr val="0070C0"/>
                </a:solidFill>
                <a:ea typeface="+mn-ea"/>
                <a:cs typeface="+mn-cs"/>
              </a:rPr>
              <a:t>homebaseiowa</a:t>
            </a:r>
            <a:r>
              <a:rPr lang="en-US" sz="2000" kern="0" dirty="0">
                <a:solidFill>
                  <a:srgbClr val="2878AE"/>
                </a:solidFill>
              </a:rPr>
              <a:t>.gov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205EE2F-ECA2-CD21-4302-45D3B57FA000}"/>
              </a:ext>
            </a:extLst>
          </p:cNvPr>
          <p:cNvSpPr txBox="1">
            <a:spLocks/>
          </p:cNvSpPr>
          <p:nvPr/>
        </p:nvSpPr>
        <p:spPr>
          <a:xfrm>
            <a:off x="6592584" y="3703930"/>
            <a:ext cx="4896912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Bef>
                <a:spcPts val="1333"/>
              </a:spcBef>
              <a:buClr>
                <a:srgbClr val="000000"/>
              </a:buClr>
            </a:pPr>
            <a:r>
              <a:rPr lang="en-US" sz="2000" dirty="0">
                <a:solidFill>
                  <a:srgbClr val="0070C0"/>
                </a:solidFill>
                <a:latin typeface="Arial"/>
                <a:sym typeface="Arial"/>
              </a:rPr>
              <a:t>facebook.com/IowaWORKSforVeterans</a:t>
            </a:r>
            <a:endParaRPr lang="en-US" sz="2000" dirty="0">
              <a:solidFill>
                <a:srgbClr val="0070C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9BAE584-6E68-1833-7A50-89E2597F0B12}"/>
              </a:ext>
            </a:extLst>
          </p:cNvPr>
          <p:cNvSpPr txBox="1">
            <a:spLocks/>
          </p:cNvSpPr>
          <p:nvPr/>
        </p:nvSpPr>
        <p:spPr>
          <a:xfrm>
            <a:off x="6496577" y="4526210"/>
            <a:ext cx="5622460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Bef>
                <a:spcPts val="1333"/>
              </a:spcBef>
              <a:buClr>
                <a:srgbClr val="000000"/>
              </a:buClr>
            </a:pPr>
            <a:r>
              <a:rPr lang="en-US" sz="2000" dirty="0">
                <a:solidFill>
                  <a:srgbClr val="0070C0"/>
                </a:solidFill>
                <a:latin typeface="Arial"/>
                <a:sym typeface="Arial"/>
              </a:rPr>
              <a:t>linkedin.com/company/IowaWORKSforVeterans</a:t>
            </a:r>
            <a:endParaRPr lang="en-US" sz="2000" dirty="0">
              <a:solidFill>
                <a:srgbClr val="0070C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60F0274C-9274-6A9B-AD96-9C05A245CB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4" y="5665821"/>
            <a:ext cx="1039488" cy="730347"/>
          </a:xfrm>
          <a:prstGeom prst="rect">
            <a:avLst/>
          </a:prstGeom>
          <a:solidFill>
            <a:srgbClr val="49628A"/>
          </a:solidFill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545ED1E-5C25-F906-4D42-4A6BA18D326B}"/>
              </a:ext>
            </a:extLst>
          </p:cNvPr>
          <p:cNvSpPr txBox="1">
            <a:spLocks/>
          </p:cNvSpPr>
          <p:nvPr/>
        </p:nvSpPr>
        <p:spPr>
          <a:xfrm>
            <a:off x="1231392" y="5770273"/>
            <a:ext cx="4260565" cy="595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spcAft>
                <a:spcPts val="800"/>
              </a:spcAft>
            </a:pPr>
            <a:r>
              <a:rPr lang="en-US" sz="2000" kern="0" dirty="0">
                <a:solidFill>
                  <a:srgbClr val="2878AE"/>
                </a:solidFill>
              </a:rPr>
              <a:t>https://</a:t>
            </a:r>
            <a:r>
              <a:rPr lang="en-US" sz="2000" dirty="0">
                <a:solidFill>
                  <a:srgbClr val="0070C0"/>
                </a:solidFill>
                <a:ea typeface="+mn-ea"/>
                <a:cs typeface="+mn-cs"/>
              </a:rPr>
              <a:t>iowaworksforveterans</a:t>
            </a:r>
            <a:r>
              <a:rPr lang="en-US" sz="2000" kern="0" dirty="0">
                <a:solidFill>
                  <a:srgbClr val="2878AE"/>
                </a:solidFill>
              </a:rPr>
              <a:t>.gov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EC5135F-AD49-C0E5-7BE0-E2AB2750A3C5}"/>
              </a:ext>
            </a:extLst>
          </p:cNvPr>
          <p:cNvSpPr txBox="1">
            <a:spLocks/>
          </p:cNvSpPr>
          <p:nvPr/>
        </p:nvSpPr>
        <p:spPr>
          <a:xfrm>
            <a:off x="3623630" y="1895035"/>
            <a:ext cx="2234047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Michael Abramski</a:t>
            </a:r>
          </a:p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Career Planner</a:t>
            </a:r>
          </a:p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515-321-8036</a:t>
            </a:r>
          </a:p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Central Iowa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53BF6E-089D-C804-2592-A392A7DF8BE5}"/>
              </a:ext>
            </a:extLst>
          </p:cNvPr>
          <p:cNvSpPr txBox="1"/>
          <p:nvPr/>
        </p:nvSpPr>
        <p:spPr>
          <a:xfrm>
            <a:off x="6496577" y="1929587"/>
            <a:ext cx="21697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Noelle Gerrard</a:t>
            </a:r>
          </a:p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Career Planner</a:t>
            </a:r>
          </a:p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515-725-3763</a:t>
            </a:r>
          </a:p>
          <a:p>
            <a:pPr defTabSz="914400">
              <a:lnSpc>
                <a:spcPct val="100000"/>
              </a:lnSpc>
            </a:pPr>
            <a:r>
              <a:rPr lang="en-US" kern="0" dirty="0">
                <a:solidFill>
                  <a:srgbClr val="2878AE"/>
                </a:solidFill>
                <a:cs typeface="Arial" panose="020B0604020202020204" pitchFamily="34" charset="0"/>
              </a:rPr>
              <a:t>Central Iowa</a:t>
            </a:r>
            <a:endParaRPr lang="en-US" sz="1800" kern="0" dirty="0">
              <a:solidFill>
                <a:srgbClr val="2878AE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253F98-5B98-A055-CC46-A8886BB79866}"/>
              </a:ext>
            </a:extLst>
          </p:cNvPr>
          <p:cNvSpPr txBox="1"/>
          <p:nvPr/>
        </p:nvSpPr>
        <p:spPr>
          <a:xfrm>
            <a:off x="8992579" y="1941184"/>
            <a:ext cx="20717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Cody Bradley</a:t>
            </a:r>
          </a:p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Career Planner</a:t>
            </a:r>
          </a:p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712-233-9030</a:t>
            </a:r>
          </a:p>
          <a:p>
            <a:pPr defTabSz="914400">
              <a:lnSpc>
                <a:spcPct val="100000"/>
              </a:lnSpc>
            </a:pPr>
            <a:r>
              <a:rPr lang="en-US" sz="1800" kern="0" dirty="0">
                <a:solidFill>
                  <a:srgbClr val="2878AE"/>
                </a:solidFill>
                <a:cs typeface="Arial" panose="020B0604020202020204" pitchFamily="34" charset="0"/>
              </a:rPr>
              <a:t>Western Iowa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838554-9163-2CDA-2409-6BE9BB636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1040" y="5348490"/>
            <a:ext cx="2717941" cy="1365010"/>
          </a:xfrm>
          <a:prstGeom prst="rect">
            <a:avLst/>
          </a:prstGeom>
        </p:spPr>
      </p:pic>
      <p:pic>
        <p:nvPicPr>
          <p:cNvPr id="21" name="Google Shape;59;p13">
            <a:extLst>
              <a:ext uri="{FF2B5EF4-FFF2-40B4-BE49-F238E27FC236}">
                <a16:creationId xmlns:a16="http://schemas.microsoft.com/office/drawing/2014/main" id="{CC50137A-FCAB-4F7C-040C-33395B9EF47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57677" y="5545264"/>
            <a:ext cx="2899040" cy="110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6848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2053</TotalTime>
  <Words>304</Words>
  <Application>Microsoft Office PowerPoint</Application>
  <PresentationFormat>Widescreen</PresentationFormat>
  <Paragraphs>62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Posterama</vt:lpstr>
      <vt:lpstr>Rockwell</vt:lpstr>
      <vt:lpstr>Simple Light</vt:lpstr>
      <vt:lpstr>1_Simple Light</vt:lpstr>
      <vt:lpstr>PowerPoint Presentation</vt:lpstr>
      <vt:lpstr>HBI is a program which connects veterans, transitioning service members, and their spouses with the resources and services that meet their specific needs in the State of Iowa.</vt:lpstr>
      <vt:lpstr>Workforce Solutions</vt:lpstr>
      <vt:lpstr>PowerPoint Presentation</vt:lpstr>
      <vt:lpstr>Growth &amp; Recruitment</vt:lpstr>
      <vt:lpstr>PowerPoint Presentation</vt:lpstr>
      <vt:lpstr>PowerPoint Presentation</vt:lpstr>
      <vt:lpstr>HBI is a statewide program that aims to connect veterans, transitioning service members, and their spouses with employment services, educational pathways, and community incentives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Deters, Heather [IWD]</dc:creator>
  <cp:lastModifiedBy>Swift, Harrison G [IWD]</cp:lastModifiedBy>
  <cp:revision>52</cp:revision>
  <dcterms:created xsi:type="dcterms:W3CDTF">2022-01-24T17:34:41Z</dcterms:created>
  <dcterms:modified xsi:type="dcterms:W3CDTF">2024-03-12T15:09:43Z</dcterms:modified>
</cp:coreProperties>
</file>